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oppins Bold" charset="1" panose="00000800000000000000"/>
      <p:regular r:id="rId16"/>
    </p:embeddedFont>
    <p:embeddedFont>
      <p:font typeface="Poppins" charset="1" panose="00000500000000000000"/>
      <p:regular r:id="rId17"/>
    </p:embeddedFont>
    <p:embeddedFont>
      <p:font typeface="Poppins Medium" charset="1" panose="00000600000000000000"/>
      <p:regular r:id="rId18"/>
    </p:embeddedFont>
    <p:embeddedFont>
      <p:font typeface="Open Sans" charset="1" panose="020B0606030504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jpeg>
</file>

<file path=ppt/media/image13.png>
</file>

<file path=ppt/media/image14.svg>
</file>

<file path=ppt/media/image15.png>
</file>

<file path=ppt/media/image16.png>
</file>

<file path=ppt/media/image17.png>
</file>

<file path=ppt/media/image18.jpeg>
</file>

<file path=ppt/media/image19.jpeg>
</file>

<file path=ppt/media/image2.sv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png" Type="http://schemas.openxmlformats.org/officeDocument/2006/relationships/image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15.pn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5400000">
            <a:off x="10081769" y="-805777"/>
            <a:ext cx="15241193" cy="6235034"/>
          </a:xfrm>
          <a:custGeom>
            <a:avLst/>
            <a:gdLst/>
            <a:ahLst/>
            <a:cxnLst/>
            <a:rect r="r" b="b" t="t" l="l"/>
            <a:pathLst>
              <a:path h="6235034" w="15241193">
                <a:moveTo>
                  <a:pt x="15241193" y="0"/>
                </a:moveTo>
                <a:lnTo>
                  <a:pt x="0" y="0"/>
                </a:lnTo>
                <a:lnTo>
                  <a:pt x="0" y="6235034"/>
                </a:lnTo>
                <a:lnTo>
                  <a:pt x="15241193" y="6235034"/>
                </a:lnTo>
                <a:lnTo>
                  <a:pt x="152411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85850"/>
            <a:ext cx="10869112" cy="1137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99"/>
              </a:lnSpc>
            </a:pPr>
            <a:r>
              <a:rPr lang="en-US" sz="4299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Gestão Inteligente de ruas Alagáveis com Pavimentação Inovadora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-4072121" y="6622255"/>
            <a:ext cx="12887333" cy="5272091"/>
          </a:xfrm>
          <a:custGeom>
            <a:avLst/>
            <a:gdLst/>
            <a:ahLst/>
            <a:cxnLst/>
            <a:rect r="r" b="b" t="t" l="l"/>
            <a:pathLst>
              <a:path h="5272091" w="12887333">
                <a:moveTo>
                  <a:pt x="12887334" y="0"/>
                </a:moveTo>
                <a:lnTo>
                  <a:pt x="0" y="0"/>
                </a:lnTo>
                <a:lnTo>
                  <a:pt x="0" y="5272090"/>
                </a:lnTo>
                <a:lnTo>
                  <a:pt x="12887334" y="5272090"/>
                </a:lnTo>
                <a:lnTo>
                  <a:pt x="1288733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049685" y="4564855"/>
            <a:ext cx="4099369" cy="4114800"/>
          </a:xfrm>
          <a:custGeom>
            <a:avLst/>
            <a:gdLst/>
            <a:ahLst/>
            <a:cxnLst/>
            <a:rect r="r" b="b" t="t" l="l"/>
            <a:pathLst>
              <a:path h="4114800" w="4099369">
                <a:moveTo>
                  <a:pt x="0" y="0"/>
                </a:moveTo>
                <a:lnTo>
                  <a:pt x="4099370" y="0"/>
                </a:lnTo>
                <a:lnTo>
                  <a:pt x="40993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4921956" y="3584705"/>
            <a:ext cx="16755736" cy="6702295"/>
            <a:chOff x="0" y="0"/>
            <a:chExt cx="6350000" cy="2540000"/>
          </a:xfrm>
        </p:grpSpPr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6350000" y="1270000"/>
                  </a:moveTo>
                  <a:cubicBezTo>
                    <a:pt x="6350000" y="568960"/>
                    <a:pt x="5781040" y="0"/>
                    <a:pt x="5080000" y="0"/>
                  </a:cubicBez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cubicBezTo>
                    <a:pt x="0" y="1971040"/>
                    <a:pt x="568960" y="2540000"/>
                    <a:pt x="1270000" y="2540000"/>
                  </a:cubicBezTo>
                  <a:lnTo>
                    <a:pt x="5080000" y="2540000"/>
                  </a:lnTo>
                  <a:cubicBezTo>
                    <a:pt x="5781040" y="2540000"/>
                    <a:pt x="6350000" y="1971040"/>
                    <a:pt x="6350000" y="1270000"/>
                  </a:cubicBezTo>
                  <a:close/>
                </a:path>
              </a:pathLst>
            </a:custGeom>
            <a:blipFill>
              <a:blip r:embed="rId8"/>
              <a:stretch>
                <a:fillRect l="0" t="-141495" r="0" b="-133739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31316" y="8593930"/>
            <a:ext cx="2432105" cy="1128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70"/>
              </a:lnSpc>
              <a:spcBef>
                <a:spcPct val="0"/>
              </a:spcBef>
            </a:pPr>
            <a:r>
              <a:rPr lang="en-US" sz="3193">
                <a:solidFill>
                  <a:srgbClr val="580C77"/>
                </a:solidFill>
                <a:latin typeface="Poppins"/>
                <a:ea typeface="Poppins"/>
                <a:cs typeface="Poppins"/>
                <a:sym typeface="Poppins"/>
              </a:rPr>
              <a:t>2024 Dezembro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553253"/>
            <a:ext cx="7786513" cy="852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3200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 Soluções para Prevenção de Inundações Urbanas. (SolPIU)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535164" y="-473400"/>
            <a:ext cx="4099369" cy="4114800"/>
          </a:xfrm>
          <a:custGeom>
            <a:avLst/>
            <a:gdLst/>
            <a:ahLst/>
            <a:cxnLst/>
            <a:rect r="r" b="b" t="t" l="l"/>
            <a:pathLst>
              <a:path h="4114800" w="4099369">
                <a:moveTo>
                  <a:pt x="0" y="0"/>
                </a:moveTo>
                <a:lnTo>
                  <a:pt x="4099369" y="0"/>
                </a:lnTo>
                <a:lnTo>
                  <a:pt x="40993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400000">
            <a:off x="10081769" y="-805777"/>
            <a:ext cx="15241193" cy="6235034"/>
          </a:xfrm>
          <a:custGeom>
            <a:avLst/>
            <a:gdLst/>
            <a:ahLst/>
            <a:cxnLst/>
            <a:rect r="r" b="b" t="t" l="l"/>
            <a:pathLst>
              <a:path h="6235034" w="15241193">
                <a:moveTo>
                  <a:pt x="15241193" y="0"/>
                </a:moveTo>
                <a:lnTo>
                  <a:pt x="0" y="0"/>
                </a:lnTo>
                <a:lnTo>
                  <a:pt x="0" y="6235034"/>
                </a:lnTo>
                <a:lnTo>
                  <a:pt x="15241193" y="6235034"/>
                </a:lnTo>
                <a:lnTo>
                  <a:pt x="1524119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23612" y="3297978"/>
            <a:ext cx="18735224" cy="7410027"/>
          </a:xfrm>
          <a:custGeom>
            <a:avLst/>
            <a:gdLst/>
            <a:ahLst/>
            <a:cxnLst/>
            <a:rect r="r" b="b" t="t" l="l"/>
            <a:pathLst>
              <a:path h="7410027" w="18735224">
                <a:moveTo>
                  <a:pt x="0" y="0"/>
                </a:moveTo>
                <a:lnTo>
                  <a:pt x="18735224" y="0"/>
                </a:lnTo>
                <a:lnTo>
                  <a:pt x="18735224" y="7410027"/>
                </a:lnTo>
                <a:lnTo>
                  <a:pt x="0" y="74100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4813" r="0" b="-4481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525505" y="1639275"/>
            <a:ext cx="778651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OBRIGADA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5400000">
            <a:off x="-2777606" y="6204947"/>
            <a:ext cx="7637925" cy="3124606"/>
          </a:xfrm>
          <a:custGeom>
            <a:avLst/>
            <a:gdLst/>
            <a:ahLst/>
            <a:cxnLst/>
            <a:rect r="r" b="b" t="t" l="l"/>
            <a:pathLst>
              <a:path h="3124606" w="7637925">
                <a:moveTo>
                  <a:pt x="0" y="3124606"/>
                </a:moveTo>
                <a:lnTo>
                  <a:pt x="7637926" y="3124606"/>
                </a:lnTo>
                <a:lnTo>
                  <a:pt x="7637926" y="0"/>
                </a:lnTo>
                <a:lnTo>
                  <a:pt x="0" y="0"/>
                </a:lnTo>
                <a:lnTo>
                  <a:pt x="0" y="312460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25648" y="1028700"/>
            <a:ext cx="2733652" cy="1537679"/>
          </a:xfrm>
          <a:custGeom>
            <a:avLst/>
            <a:gdLst/>
            <a:ahLst/>
            <a:cxnLst/>
            <a:rect r="r" b="b" t="t" l="l"/>
            <a:pathLst>
              <a:path h="1537679" w="2733652">
                <a:moveTo>
                  <a:pt x="0" y="0"/>
                </a:moveTo>
                <a:lnTo>
                  <a:pt x="2733652" y="0"/>
                </a:lnTo>
                <a:lnTo>
                  <a:pt x="2733652" y="1537679"/>
                </a:lnTo>
                <a:lnTo>
                  <a:pt x="0" y="15376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187" t="-59733" r="-12155" b="-5776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41357" y="1190965"/>
            <a:ext cx="10507832" cy="56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Sistema Computacionais e Segurança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787865"/>
            <a:ext cx="7786513" cy="452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3200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Robson Calvetti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745497" y="5412188"/>
            <a:ext cx="6791035" cy="549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88"/>
              </a:lnSpc>
              <a:spcBef>
                <a:spcPct val="0"/>
              </a:spcBef>
            </a:pPr>
            <a:r>
              <a:rPr lang="en-US" sz="3063">
                <a:solidFill>
                  <a:srgbClr val="1C1B21">
                    <a:alpha val="80000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Francisco Alexandre Santos Melo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329227" y="5412188"/>
            <a:ext cx="3311547" cy="549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88"/>
              </a:lnSpc>
              <a:spcBef>
                <a:spcPct val="0"/>
              </a:spcBef>
            </a:pPr>
            <a:r>
              <a:rPr lang="en-US" b="true" sz="3063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824219751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45497" y="6466776"/>
            <a:ext cx="6449741" cy="549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88"/>
              </a:lnSpc>
              <a:spcBef>
                <a:spcPct val="0"/>
              </a:spcBef>
            </a:pPr>
            <a:r>
              <a:rPr lang="en-US" sz="3063">
                <a:solidFill>
                  <a:srgbClr val="1C1B21">
                    <a:alpha val="80000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Larissa da Silva Maschio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920211" y="6466776"/>
            <a:ext cx="2720563" cy="549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88"/>
              </a:lnSpc>
              <a:spcBef>
                <a:spcPct val="0"/>
              </a:spcBef>
            </a:pPr>
            <a:r>
              <a:rPr lang="en-US" b="true" sz="3063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824221401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45497" y="7516139"/>
            <a:ext cx="5789892" cy="549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88"/>
              </a:lnSpc>
              <a:spcBef>
                <a:spcPct val="0"/>
              </a:spcBef>
            </a:pPr>
            <a:r>
              <a:rPr lang="en-US" sz="3063">
                <a:solidFill>
                  <a:srgbClr val="1C1B21">
                    <a:alpha val="80000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Natasha Melo de Sousa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808359" y="7521364"/>
            <a:ext cx="2832415" cy="549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88"/>
              </a:lnSpc>
              <a:spcBef>
                <a:spcPct val="0"/>
              </a:spcBef>
            </a:pPr>
            <a:r>
              <a:rPr lang="en-US" b="true" sz="3063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82429222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745497" y="8567307"/>
            <a:ext cx="7675659" cy="549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88"/>
              </a:lnSpc>
              <a:spcBef>
                <a:spcPct val="0"/>
              </a:spcBef>
            </a:pPr>
            <a:r>
              <a:rPr lang="en-US" sz="3063">
                <a:solidFill>
                  <a:srgbClr val="1C1B21">
                    <a:alpha val="80000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Yasmin Victória Alves de Sousa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30138" y="8567307"/>
            <a:ext cx="2810637" cy="549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88"/>
              </a:lnSpc>
              <a:spcBef>
                <a:spcPct val="0"/>
              </a:spcBef>
            </a:pPr>
            <a:r>
              <a:rPr lang="en-US" b="true" sz="3063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824210011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745497" y="4357601"/>
            <a:ext cx="6449741" cy="549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88"/>
              </a:lnSpc>
              <a:spcBef>
                <a:spcPct val="0"/>
              </a:spcBef>
            </a:pPr>
            <a:r>
              <a:rPr lang="en-US" sz="3063">
                <a:solidFill>
                  <a:srgbClr val="1C1B21">
                    <a:alpha val="80000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Annely Desireé Junemann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57879" y="4357601"/>
            <a:ext cx="3582895" cy="549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88"/>
              </a:lnSpc>
              <a:spcBef>
                <a:spcPct val="0"/>
              </a:spcBef>
            </a:pPr>
            <a:r>
              <a:rPr lang="en-US" b="true" sz="3063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824217739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481995" y="-1152814"/>
            <a:ext cx="12315369" cy="11439814"/>
            <a:chOff x="0" y="0"/>
            <a:chExt cx="12901500" cy="119842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901500" cy="11984274"/>
            </a:xfrm>
            <a:custGeom>
              <a:avLst/>
              <a:gdLst/>
              <a:ahLst/>
              <a:cxnLst/>
              <a:rect r="r" b="b" t="t" l="l"/>
              <a:pathLst>
                <a:path h="11984274" w="12901500">
                  <a:moveTo>
                    <a:pt x="6450744" y="0"/>
                  </a:moveTo>
                  <a:lnTo>
                    <a:pt x="6450757" y="0"/>
                  </a:lnTo>
                  <a:cubicBezTo>
                    <a:pt x="10013404" y="1"/>
                    <a:pt x="12901500" y="2682769"/>
                    <a:pt x="12901500" y="5992132"/>
                  </a:cubicBezTo>
                  <a:lnTo>
                    <a:pt x="12901500" y="11984274"/>
                  </a:lnTo>
                  <a:lnTo>
                    <a:pt x="0" y="11984274"/>
                  </a:lnTo>
                  <a:lnTo>
                    <a:pt x="0" y="5992132"/>
                  </a:lnTo>
                  <a:cubicBezTo>
                    <a:pt x="0" y="2682769"/>
                    <a:pt x="2888097" y="0"/>
                    <a:pt x="6450744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-6148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true" flipV="false" rot="0">
            <a:off x="-2887469" y="2483190"/>
            <a:ext cx="14657225" cy="5996137"/>
          </a:xfrm>
          <a:custGeom>
            <a:avLst/>
            <a:gdLst/>
            <a:ahLst/>
            <a:cxnLst/>
            <a:rect r="r" b="b" t="t" l="l"/>
            <a:pathLst>
              <a:path h="5996137" w="14657225">
                <a:moveTo>
                  <a:pt x="14657224" y="0"/>
                </a:moveTo>
                <a:lnTo>
                  <a:pt x="0" y="0"/>
                </a:lnTo>
                <a:lnTo>
                  <a:pt x="0" y="5996138"/>
                </a:lnTo>
                <a:lnTo>
                  <a:pt x="14657224" y="5996138"/>
                </a:lnTo>
                <a:lnTo>
                  <a:pt x="1465722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288465" y="8748395"/>
            <a:ext cx="5970835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AF8EA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69350"/>
            <a:ext cx="7786513" cy="78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55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Introdução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102735"/>
            <a:ext cx="8947148" cy="1995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A SolPIU é uma solução inovadora que combina pavimentação inteligente e dispositivos IoT para mitigar os impactos das enchentes em áreas urbanas.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191555" y="2939721"/>
            <a:ext cx="23919297" cy="9785167"/>
          </a:xfrm>
          <a:custGeom>
            <a:avLst/>
            <a:gdLst/>
            <a:ahLst/>
            <a:cxnLst/>
            <a:rect r="r" b="b" t="t" l="l"/>
            <a:pathLst>
              <a:path h="9785167" w="23919297">
                <a:moveTo>
                  <a:pt x="0" y="0"/>
                </a:moveTo>
                <a:lnTo>
                  <a:pt x="23919296" y="0"/>
                </a:lnTo>
                <a:lnTo>
                  <a:pt x="23919296" y="9785167"/>
                </a:lnTo>
                <a:lnTo>
                  <a:pt x="0" y="97851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44261" y="267675"/>
            <a:ext cx="7786513" cy="285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Problemas encontrados</a:t>
            </a:r>
          </a:p>
          <a:p>
            <a:pPr algn="l">
              <a:lnSpc>
                <a:spcPts val="720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1288465" y="8748395"/>
            <a:ext cx="5970835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74436" y="3878187"/>
            <a:ext cx="4340870" cy="363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-Danos à infraestrutura</a:t>
            </a:r>
          </a:p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-Deslocamento forçado </a:t>
            </a:r>
          </a:p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-Riscos à saúde pública</a:t>
            </a:r>
          </a:p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-Interrupções no tráfego</a:t>
            </a:r>
          </a:p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-Danos Econômicos</a:t>
            </a:r>
          </a:p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-Impacto ambiental</a:t>
            </a:r>
          </a:p>
          <a:p>
            <a:pPr algn="ctr">
              <a:lnSpc>
                <a:spcPts val="4199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8481995" y="-1152814"/>
            <a:ext cx="12315369" cy="11439814"/>
            <a:chOff x="0" y="0"/>
            <a:chExt cx="12901500" cy="1198427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901500" cy="11984274"/>
            </a:xfrm>
            <a:custGeom>
              <a:avLst/>
              <a:gdLst/>
              <a:ahLst/>
              <a:cxnLst/>
              <a:rect r="r" b="b" t="t" l="l"/>
              <a:pathLst>
                <a:path h="11984274" w="12901500">
                  <a:moveTo>
                    <a:pt x="6450744" y="0"/>
                  </a:moveTo>
                  <a:lnTo>
                    <a:pt x="6450757" y="0"/>
                  </a:lnTo>
                  <a:cubicBezTo>
                    <a:pt x="10013404" y="1"/>
                    <a:pt x="12901500" y="2682769"/>
                    <a:pt x="12901500" y="5992132"/>
                  </a:cubicBezTo>
                  <a:lnTo>
                    <a:pt x="12901500" y="11984274"/>
                  </a:lnTo>
                  <a:lnTo>
                    <a:pt x="0" y="11984274"/>
                  </a:lnTo>
                  <a:lnTo>
                    <a:pt x="0" y="5992132"/>
                  </a:lnTo>
                  <a:cubicBezTo>
                    <a:pt x="0" y="2682769"/>
                    <a:pt x="2888097" y="0"/>
                    <a:pt x="6450744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-6148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15898" y="3084205"/>
            <a:ext cx="23919297" cy="9785167"/>
          </a:xfrm>
          <a:custGeom>
            <a:avLst/>
            <a:gdLst/>
            <a:ahLst/>
            <a:cxnLst/>
            <a:rect r="r" b="b" t="t" l="l"/>
            <a:pathLst>
              <a:path h="9785167" w="23919297">
                <a:moveTo>
                  <a:pt x="0" y="0"/>
                </a:moveTo>
                <a:lnTo>
                  <a:pt x="23919296" y="0"/>
                </a:lnTo>
                <a:lnTo>
                  <a:pt x="23919296" y="9785166"/>
                </a:lnTo>
                <a:lnTo>
                  <a:pt x="0" y="9785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5191832"/>
            <a:ext cx="8923049" cy="5608774"/>
          </a:xfrm>
          <a:custGeom>
            <a:avLst/>
            <a:gdLst/>
            <a:ahLst/>
            <a:cxnLst/>
            <a:rect r="r" b="b" t="t" l="l"/>
            <a:pathLst>
              <a:path h="5608774" w="8923049">
                <a:moveTo>
                  <a:pt x="0" y="0"/>
                </a:moveTo>
                <a:lnTo>
                  <a:pt x="8923049" y="0"/>
                </a:lnTo>
                <a:lnTo>
                  <a:pt x="8923049" y="5608774"/>
                </a:lnTo>
                <a:lnTo>
                  <a:pt x="0" y="56087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02052" y="5191832"/>
            <a:ext cx="8413161" cy="5608774"/>
          </a:xfrm>
          <a:custGeom>
            <a:avLst/>
            <a:gdLst/>
            <a:ahLst/>
            <a:cxnLst/>
            <a:rect r="r" b="b" t="t" l="l"/>
            <a:pathLst>
              <a:path h="5608774" w="8413161">
                <a:moveTo>
                  <a:pt x="0" y="0"/>
                </a:moveTo>
                <a:lnTo>
                  <a:pt x="8413161" y="0"/>
                </a:lnTo>
                <a:lnTo>
                  <a:pt x="8413161" y="5608774"/>
                </a:lnTo>
                <a:lnTo>
                  <a:pt x="0" y="56087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57250"/>
            <a:ext cx="7786513" cy="1945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Materiais Utilizados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136348" y="3293680"/>
            <a:ext cx="9469177" cy="1899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6"/>
              </a:lnSpc>
              <a:spcBef>
                <a:spcPct val="0"/>
              </a:spcBef>
            </a:pPr>
            <a:r>
              <a:rPr lang="en-US" b="true" sz="3576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PVC, concreto, polietileno, plástico, metal, cimento poroso, tijolos de barro, bio-asfalto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15898" y="3084205"/>
            <a:ext cx="23919297" cy="9785167"/>
          </a:xfrm>
          <a:custGeom>
            <a:avLst/>
            <a:gdLst/>
            <a:ahLst/>
            <a:cxnLst/>
            <a:rect r="r" b="b" t="t" l="l"/>
            <a:pathLst>
              <a:path h="9785167" w="23919297">
                <a:moveTo>
                  <a:pt x="0" y="0"/>
                </a:moveTo>
                <a:lnTo>
                  <a:pt x="23919296" y="0"/>
                </a:lnTo>
                <a:lnTo>
                  <a:pt x="23919296" y="9785166"/>
                </a:lnTo>
                <a:lnTo>
                  <a:pt x="0" y="9785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7066247" y="4847144"/>
            <a:ext cx="14246795" cy="5840187"/>
            <a:chOff x="0" y="0"/>
            <a:chExt cx="11023546" cy="451888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023546" cy="4518881"/>
            </a:xfrm>
            <a:custGeom>
              <a:avLst/>
              <a:gdLst/>
              <a:ahLst/>
              <a:cxnLst/>
              <a:rect r="r" b="b" t="t" l="l"/>
              <a:pathLst>
                <a:path h="4518881" w="11023546">
                  <a:moveTo>
                    <a:pt x="0" y="2259441"/>
                  </a:moveTo>
                  <a:cubicBezTo>
                    <a:pt x="0" y="1012229"/>
                    <a:pt x="987710" y="0"/>
                    <a:pt x="2204709" y="0"/>
                  </a:cubicBezTo>
                  <a:lnTo>
                    <a:pt x="8818837" y="0"/>
                  </a:lnTo>
                  <a:cubicBezTo>
                    <a:pt x="10035836" y="0"/>
                    <a:pt x="11023546" y="1012229"/>
                    <a:pt x="11023546" y="2259441"/>
                  </a:cubicBezTo>
                  <a:cubicBezTo>
                    <a:pt x="11023546" y="3506652"/>
                    <a:pt x="10035836" y="4518881"/>
                    <a:pt x="8818837" y="4518881"/>
                  </a:cubicBezTo>
                  <a:lnTo>
                    <a:pt x="2204709" y="4518881"/>
                  </a:lnTo>
                  <a:cubicBezTo>
                    <a:pt x="987710" y="4518881"/>
                    <a:pt x="0" y="3506652"/>
                    <a:pt x="0" y="2259441"/>
                  </a:cubicBezTo>
                  <a:close/>
                </a:path>
              </a:pathLst>
            </a:custGeom>
            <a:blipFill>
              <a:blip r:embed="rId4"/>
              <a:stretch>
                <a:fillRect l="0" t="-72699" r="0" b="-10258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857250"/>
            <a:ext cx="778651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SoulPIU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88465" y="8748395"/>
            <a:ext cx="5970835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9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17696" y="5086350"/>
            <a:ext cx="10023543" cy="2462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Uma empresa que se destaca no mercado de pavimentação urbana com foco em soluções sustentáveis para prevenir inundações. Além disso, a empresa prioriza métodos de construção que integram sustentabilidade, eficiência e durabilidade.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4109250" y="2076672"/>
            <a:ext cx="23919297" cy="9785167"/>
          </a:xfrm>
          <a:custGeom>
            <a:avLst/>
            <a:gdLst/>
            <a:ahLst/>
            <a:cxnLst/>
            <a:rect r="r" b="b" t="t" l="l"/>
            <a:pathLst>
              <a:path h="9785167" w="23919297">
                <a:moveTo>
                  <a:pt x="23919297" y="0"/>
                </a:moveTo>
                <a:lnTo>
                  <a:pt x="0" y="0"/>
                </a:lnTo>
                <a:lnTo>
                  <a:pt x="0" y="9785167"/>
                </a:lnTo>
                <a:lnTo>
                  <a:pt x="23919297" y="9785167"/>
                </a:lnTo>
                <a:lnTo>
                  <a:pt x="2391929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10214263" y="2076672"/>
            <a:ext cx="23919297" cy="9785167"/>
          </a:xfrm>
          <a:custGeom>
            <a:avLst/>
            <a:gdLst/>
            <a:ahLst/>
            <a:cxnLst/>
            <a:rect r="r" b="b" t="t" l="l"/>
            <a:pathLst>
              <a:path h="9785167" w="23919297">
                <a:moveTo>
                  <a:pt x="23919297" y="0"/>
                </a:moveTo>
                <a:lnTo>
                  <a:pt x="0" y="0"/>
                </a:lnTo>
                <a:lnTo>
                  <a:pt x="0" y="9785167"/>
                </a:lnTo>
                <a:lnTo>
                  <a:pt x="23919297" y="9785167"/>
                </a:lnTo>
                <a:lnTo>
                  <a:pt x="2391929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18030700" y="2157441"/>
            <a:ext cx="23919297" cy="9785167"/>
          </a:xfrm>
          <a:custGeom>
            <a:avLst/>
            <a:gdLst/>
            <a:ahLst/>
            <a:cxnLst/>
            <a:rect r="r" b="b" t="t" l="l"/>
            <a:pathLst>
              <a:path h="9785167" w="23919297">
                <a:moveTo>
                  <a:pt x="23919297" y="0"/>
                </a:moveTo>
                <a:lnTo>
                  <a:pt x="0" y="0"/>
                </a:lnTo>
                <a:lnTo>
                  <a:pt x="0" y="9785167"/>
                </a:lnTo>
                <a:lnTo>
                  <a:pt x="23919297" y="9785167"/>
                </a:lnTo>
                <a:lnTo>
                  <a:pt x="2391929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6324601"/>
            <a:ext cx="3330090" cy="3344957"/>
          </a:xfrm>
          <a:custGeom>
            <a:avLst/>
            <a:gdLst/>
            <a:ahLst/>
            <a:cxnLst/>
            <a:rect r="r" b="b" t="t" l="l"/>
            <a:pathLst>
              <a:path h="3344957" w="3330090">
                <a:moveTo>
                  <a:pt x="0" y="0"/>
                </a:moveTo>
                <a:lnTo>
                  <a:pt x="3330090" y="0"/>
                </a:lnTo>
                <a:lnTo>
                  <a:pt x="3330090" y="3344957"/>
                </a:lnTo>
                <a:lnTo>
                  <a:pt x="0" y="334495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418353" y="6324601"/>
            <a:ext cx="4040191" cy="3549102"/>
          </a:xfrm>
          <a:custGeom>
            <a:avLst/>
            <a:gdLst/>
            <a:ahLst/>
            <a:cxnLst/>
            <a:rect r="r" b="b" t="t" l="l"/>
            <a:pathLst>
              <a:path h="3549102" w="4040191">
                <a:moveTo>
                  <a:pt x="0" y="0"/>
                </a:moveTo>
                <a:lnTo>
                  <a:pt x="4040191" y="0"/>
                </a:lnTo>
                <a:lnTo>
                  <a:pt x="4040191" y="3549102"/>
                </a:lnTo>
                <a:lnTo>
                  <a:pt x="0" y="354910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6009" t="0" r="-15998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028884" y="6434230"/>
            <a:ext cx="3577397" cy="3439474"/>
          </a:xfrm>
          <a:custGeom>
            <a:avLst/>
            <a:gdLst/>
            <a:ahLst/>
            <a:cxnLst/>
            <a:rect r="r" b="b" t="t" l="l"/>
            <a:pathLst>
              <a:path h="3439474" w="3577397">
                <a:moveTo>
                  <a:pt x="0" y="0"/>
                </a:moveTo>
                <a:lnTo>
                  <a:pt x="3577397" y="0"/>
                </a:lnTo>
                <a:lnTo>
                  <a:pt x="3577397" y="3439473"/>
                </a:lnTo>
                <a:lnTo>
                  <a:pt x="0" y="343947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2005" r="0" b="-2005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210427" y="2548564"/>
            <a:ext cx="5994334" cy="3885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0097" indent="-295048" lvl="1">
              <a:lnSpc>
                <a:spcPts val="3826"/>
              </a:lnSpc>
              <a:buFont typeface="Arial"/>
              <a:buChar char="•"/>
            </a:pPr>
            <a:r>
              <a:rPr lang="en-US" sz="2733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Câmeras IoT c/ Sensores Acoplados</a:t>
            </a:r>
          </a:p>
          <a:p>
            <a:pPr algn="l">
              <a:lnSpc>
                <a:spcPts val="3826"/>
              </a:lnSpc>
            </a:pPr>
            <a:r>
              <a:rPr lang="en-US" sz="2733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   câmeras HD com sensores ultrassônicos ou radar.</a:t>
            </a:r>
          </a:p>
          <a:p>
            <a:pPr algn="l">
              <a:lnSpc>
                <a:spcPts val="3826"/>
              </a:lnSpc>
            </a:pPr>
          </a:p>
          <a:p>
            <a:pPr algn="l">
              <a:lnSpc>
                <a:spcPts val="3826"/>
              </a:lnSpc>
            </a:pPr>
            <a:r>
              <a:rPr lang="en-US" sz="2733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Axis Communications Network Cameras.</a:t>
            </a:r>
          </a:p>
          <a:p>
            <a:pPr algn="l">
              <a:lnSpc>
                <a:spcPts val="3826"/>
              </a:lnSpc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8001000" y="4000500"/>
            <a:ext cx="2286000" cy="2286000"/>
            <a:chOff x="0" y="0"/>
            <a:chExt cx="3048000" cy="3048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48000" cy="2946400"/>
            </a:xfrm>
            <a:custGeom>
              <a:avLst/>
              <a:gdLst/>
              <a:ahLst/>
              <a:cxnLst/>
              <a:rect r="r" b="b" t="t" l="l"/>
              <a:pathLst>
                <a:path h="2946400" w="3048000">
                  <a:moveTo>
                    <a:pt x="0" y="0"/>
                  </a:moveTo>
                  <a:lnTo>
                    <a:pt x="3048000" y="0"/>
                  </a:lnTo>
                  <a:lnTo>
                    <a:pt x="3048000" y="2946400"/>
                  </a:lnTo>
                  <a:lnTo>
                    <a:pt x="0" y="2946400"/>
                  </a:lnTo>
                  <a:close/>
                </a:path>
              </a:pathLst>
            </a:custGeom>
            <a:solidFill>
              <a:srgbClr val="FDF9B4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048000" cy="3048000"/>
            </a:xfrm>
            <a:custGeom>
              <a:avLst/>
              <a:gdLst/>
              <a:ahLst/>
              <a:cxnLst/>
              <a:rect r="r" b="b" t="t" l="l"/>
              <a:pathLst>
                <a:path h="3048000" w="3048000">
                  <a:moveTo>
                    <a:pt x="0" y="2946400"/>
                  </a:moveTo>
                  <a:lnTo>
                    <a:pt x="3048000" y="2946400"/>
                  </a:lnTo>
                  <a:lnTo>
                    <a:pt x="2921000" y="3048000"/>
                  </a:lnTo>
                  <a:cubicBezTo>
                    <a:pt x="2921000" y="3048000"/>
                    <a:pt x="1930400" y="2971800"/>
                    <a:pt x="1828800" y="2971800"/>
                  </a:cubicBezTo>
                  <a:lnTo>
                    <a:pt x="1219200" y="2971800"/>
                  </a:lnTo>
                  <a:cubicBezTo>
                    <a:pt x="1117600" y="2971800"/>
                    <a:pt x="127000" y="3048000"/>
                    <a:pt x="127000" y="3048000"/>
                  </a:cubicBezTo>
                  <a:lnTo>
                    <a:pt x="0" y="2946400"/>
                  </a:lnTo>
                  <a:lnTo>
                    <a:pt x="0" y="0"/>
                  </a:lnTo>
                  <a:lnTo>
                    <a:pt x="3048000" y="0"/>
                  </a:lnTo>
                  <a:lnTo>
                    <a:pt x="3048000" y="2946400"/>
                  </a:lnTo>
                  <a:lnTo>
                    <a:pt x="12700" y="2946400"/>
                  </a:lnTo>
                  <a:lnTo>
                    <a:pt x="12700" y="2933700"/>
                  </a:lnTo>
                  <a:lnTo>
                    <a:pt x="3035300" y="2933700"/>
                  </a:lnTo>
                  <a:lnTo>
                    <a:pt x="3035300" y="12700"/>
                  </a:lnTo>
                  <a:lnTo>
                    <a:pt x="12700" y="12700"/>
                  </a:lnTo>
                  <a:lnTo>
                    <a:pt x="12700" y="2946400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3048000" cy="2517775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e vamo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28700" y="728685"/>
            <a:ext cx="778651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Soluções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617077" y="1267800"/>
            <a:ext cx="12348664" cy="78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55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Sensores IoT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2658193"/>
            <a:ext cx="5550570" cy="3666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7147" indent="-318573" lvl="1">
              <a:lnSpc>
                <a:spcPts val="4131"/>
              </a:lnSpc>
              <a:buFont typeface="Arial"/>
              <a:buChar char="•"/>
            </a:pPr>
            <a:r>
              <a:rPr lang="en-US" sz="2951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Fluxos:</a:t>
            </a:r>
          </a:p>
          <a:p>
            <a:pPr algn="l">
              <a:lnSpc>
                <a:spcPts val="4131"/>
              </a:lnSpc>
            </a:pPr>
            <a:r>
              <a:rPr lang="en-US" sz="2951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             Efeito Doppler</a:t>
            </a:r>
          </a:p>
          <a:p>
            <a:pPr algn="l">
              <a:lnSpc>
                <a:spcPts val="4131"/>
              </a:lnSpc>
            </a:pPr>
            <a:r>
              <a:rPr lang="en-US" sz="2951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             Pás Rotativas</a:t>
            </a:r>
          </a:p>
          <a:p>
            <a:pPr algn="l">
              <a:lnSpc>
                <a:spcPts val="4131"/>
              </a:lnSpc>
            </a:pPr>
          </a:p>
          <a:p>
            <a:pPr algn="l">
              <a:lnSpc>
                <a:spcPts val="4131"/>
              </a:lnSpc>
            </a:pPr>
            <a:r>
              <a:rPr lang="en-US" sz="2951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Teledyne ISCO Flow Sensors</a:t>
            </a:r>
          </a:p>
          <a:p>
            <a:pPr algn="l">
              <a:lnSpc>
                <a:spcPts val="4131"/>
              </a:lnSpc>
            </a:pPr>
          </a:p>
          <a:p>
            <a:pPr algn="l">
              <a:lnSpc>
                <a:spcPts val="4131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3490635" y="2658193"/>
            <a:ext cx="5475106" cy="3503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8137" indent="-304069" lvl="1">
              <a:lnSpc>
                <a:spcPts val="3943"/>
              </a:lnSpc>
              <a:buFont typeface="Arial"/>
              <a:buChar char="•"/>
            </a:pPr>
            <a:r>
              <a:rPr lang="en-US" sz="2816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Pluviômetros IoT:</a:t>
            </a:r>
          </a:p>
          <a:p>
            <a:pPr algn="l">
              <a:lnSpc>
                <a:spcPts val="3943"/>
              </a:lnSpc>
            </a:pPr>
            <a:r>
              <a:rPr lang="en-US" sz="2816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             Coletor c; Contador</a:t>
            </a:r>
          </a:p>
          <a:p>
            <a:pPr algn="l">
              <a:lnSpc>
                <a:spcPts val="3943"/>
              </a:lnSpc>
            </a:pPr>
            <a:r>
              <a:rPr lang="en-US" sz="2816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             Laser Rain Gauges</a:t>
            </a:r>
          </a:p>
          <a:p>
            <a:pPr algn="l">
              <a:lnSpc>
                <a:spcPts val="3943"/>
              </a:lnSpc>
            </a:pPr>
          </a:p>
          <a:p>
            <a:pPr algn="l">
              <a:lnSpc>
                <a:spcPts val="3943"/>
              </a:lnSpc>
            </a:pPr>
            <a:r>
              <a:rPr lang="en-US" sz="2816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Davis Instruments</a:t>
            </a:r>
          </a:p>
          <a:p>
            <a:pPr algn="l">
              <a:lnSpc>
                <a:spcPts val="3943"/>
              </a:lnSpc>
            </a:pPr>
            <a:r>
              <a:rPr lang="en-US" sz="2816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Rain Collector</a:t>
            </a:r>
          </a:p>
          <a:p>
            <a:pPr algn="l">
              <a:lnSpc>
                <a:spcPts val="3943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D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57250"/>
            <a:ext cx="7786513" cy="1945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Impactos positivos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957935" y="4847144"/>
            <a:ext cx="14246795" cy="5840187"/>
            <a:chOff x="0" y="0"/>
            <a:chExt cx="11023546" cy="451888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023546" cy="4518881"/>
            </a:xfrm>
            <a:custGeom>
              <a:avLst/>
              <a:gdLst/>
              <a:ahLst/>
              <a:cxnLst/>
              <a:rect r="r" b="b" t="t" l="l"/>
              <a:pathLst>
                <a:path h="4518881" w="11023546">
                  <a:moveTo>
                    <a:pt x="0" y="2259441"/>
                  </a:moveTo>
                  <a:cubicBezTo>
                    <a:pt x="0" y="1012229"/>
                    <a:pt x="987710" y="0"/>
                    <a:pt x="2204709" y="0"/>
                  </a:cubicBezTo>
                  <a:lnTo>
                    <a:pt x="8818837" y="0"/>
                  </a:lnTo>
                  <a:cubicBezTo>
                    <a:pt x="10035836" y="0"/>
                    <a:pt x="11023546" y="1012229"/>
                    <a:pt x="11023546" y="2259441"/>
                  </a:cubicBezTo>
                  <a:cubicBezTo>
                    <a:pt x="11023546" y="3506652"/>
                    <a:pt x="10035836" y="4518881"/>
                    <a:pt x="8818837" y="4518881"/>
                  </a:cubicBezTo>
                  <a:lnTo>
                    <a:pt x="2204709" y="4518881"/>
                  </a:lnTo>
                  <a:cubicBezTo>
                    <a:pt x="987710" y="4518881"/>
                    <a:pt x="0" y="3506652"/>
                    <a:pt x="0" y="2259441"/>
                  </a:cubicBezTo>
                  <a:close/>
                </a:path>
              </a:pathLst>
            </a:custGeom>
            <a:blipFill>
              <a:blip r:embed="rId2"/>
              <a:stretch>
                <a:fillRect l="0" t="-31263" r="0" b="-31263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1288465" y="8748395"/>
            <a:ext cx="5970835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AF8EA"/>
                </a:solidFill>
                <a:latin typeface="Poppins"/>
                <a:ea typeface="Poppins"/>
                <a:cs typeface="Poppins"/>
                <a:sym typeface="Poppins"/>
              </a:rPr>
              <a:t>8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05223" y="3812483"/>
            <a:ext cx="14177" cy="1331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3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467282" y="3888683"/>
            <a:ext cx="8475883" cy="5483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-Prevenção de Desastres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-Redução de riscos e perdas de vidas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-Minimização de danos materiais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-Otimização da gestão de recursos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-Melhoria na infraestrutura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-Redução de custos econômicos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-Proteção ao meio ambiente</a:t>
            </a:r>
          </a:p>
          <a:p>
            <a:pPr algn="ctr">
              <a:lnSpc>
                <a:spcPts val="5447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57250"/>
            <a:ext cx="778651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Conclusão</a:t>
            </a:r>
          </a:p>
        </p:txBody>
      </p:sp>
      <p:sp>
        <p:nvSpPr>
          <p:cNvPr name="Freeform 3" id="3"/>
          <p:cNvSpPr/>
          <p:nvPr/>
        </p:nvSpPr>
        <p:spPr>
          <a:xfrm flipH="false" flipV="true" rot="5400000">
            <a:off x="13430812" y="6204947"/>
            <a:ext cx="7637925" cy="3124606"/>
          </a:xfrm>
          <a:custGeom>
            <a:avLst/>
            <a:gdLst/>
            <a:ahLst/>
            <a:cxnLst/>
            <a:rect r="r" b="b" t="t" l="l"/>
            <a:pathLst>
              <a:path h="3124606" w="7637925">
                <a:moveTo>
                  <a:pt x="0" y="3124606"/>
                </a:moveTo>
                <a:lnTo>
                  <a:pt x="7637926" y="3124606"/>
                </a:lnTo>
                <a:lnTo>
                  <a:pt x="7637926" y="0"/>
                </a:lnTo>
                <a:lnTo>
                  <a:pt x="0" y="0"/>
                </a:lnTo>
                <a:lnTo>
                  <a:pt x="0" y="312460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288465" y="8748395"/>
            <a:ext cx="5970835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12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31201" y="3881612"/>
            <a:ext cx="17956799" cy="2491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69"/>
              </a:lnSpc>
            </a:pPr>
            <a:r>
              <a:rPr lang="en-US" sz="354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Combinando sensores IoT e pavimentação permeável, este estudo propõe soluções integradas e inteligentes para mitigar alagamentos urbanos. Essas estratégias não apenas minimizam os impactos das enchentes, mas também contribuem para um planejamento urbano mais sustentável e resiliente.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DAGYOqDQnnA</dc:identifier>
  <dcterms:modified xsi:type="dcterms:W3CDTF">2011-08-01T06:04:30Z</dcterms:modified>
  <cp:revision>1</cp:revision>
  <dc:title>Gestão Inteligente de ruas Alagáveis com Pavimentação Inovadora</dc:title>
</cp:coreProperties>
</file>

<file path=docProps/thumbnail.jpeg>
</file>